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cf2e9d55bd41a5" /><Relationship Type="http://schemas.openxmlformats.org/officeDocument/2006/relationships/extended-properties" Target="/docProps/app.xml" Id="Rde8967166d1e4e91" /><Relationship Type="http://schemas.openxmlformats.org/officeDocument/2006/relationships/officeDocument" Target="/ppt/presentation.xml" Id="R0a40d1e73d6c40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4181424daa4c5e"/>
  </p:sldMasterIdLst>
  <p:notesMasterIdLst>
    <p:notesMasterId xmlns:r="http://schemas.openxmlformats.org/officeDocument/2006/relationships" r:id="R248e2c30c8874c78"/>
  </p:notesMasterIdLst>
  <p:sldIdLst>
    <p:sldId xmlns:r="http://schemas.openxmlformats.org/officeDocument/2006/relationships" id="256" r:id="Rc59bb014bfb54173"/>
    <p:sldId xmlns:r="http://schemas.openxmlformats.org/officeDocument/2006/relationships" id="257" r:id="Rff312faefa4c4c3d"/>
    <p:sldId xmlns:r="http://schemas.openxmlformats.org/officeDocument/2006/relationships" id="258" r:id="R5b7a8d5fc2b14157"/>
    <p:sldId xmlns:r="http://schemas.openxmlformats.org/officeDocument/2006/relationships" id="259" r:id="Rf8cdfbed7f3b4feb"/>
    <p:sldId xmlns:r="http://schemas.openxmlformats.org/officeDocument/2006/relationships" id="260" r:id="R67949a6cf8ab4d7f"/>
    <p:sldId xmlns:r="http://schemas.openxmlformats.org/officeDocument/2006/relationships" id="261" r:id="Rd4384d78be2a4240"/>
    <p:sldId xmlns:r="http://schemas.openxmlformats.org/officeDocument/2006/relationships" id="262" r:id="R552ac9d5c17448a9"/>
    <p:sldId xmlns:r="http://schemas.openxmlformats.org/officeDocument/2006/relationships" id="263" r:id="R098f22eb24204765"/>
    <p:sldId xmlns:r="http://schemas.openxmlformats.org/officeDocument/2006/relationships" id="264" r:id="Rf6d57868e9c24283"/>
    <p:sldId xmlns:r="http://schemas.openxmlformats.org/officeDocument/2006/relationships" id="265" r:id="Rd778fef2ab3f4138"/>
    <p:sldId xmlns:r="http://schemas.openxmlformats.org/officeDocument/2006/relationships" id="266" r:id="R2ebac6b037fc4267"/>
    <p:sldId xmlns:r="http://schemas.openxmlformats.org/officeDocument/2006/relationships" id="267" r:id="R8853bc1aeb844934"/>
    <p:sldId xmlns:r="http://schemas.openxmlformats.org/officeDocument/2006/relationships" id="268" r:id="Rbaa9b4b49e6f4684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95369d41524194" /><Relationship Type="http://schemas.openxmlformats.org/officeDocument/2006/relationships/slideMaster" Target="/ppt/slideMasters/slideMaster1.xml" Id="R2f4181424daa4c5e" /><Relationship Type="http://schemas.openxmlformats.org/officeDocument/2006/relationships/notesMaster" Target="/ppt/notesMasters/notesMaster1.xml" Id="R248e2c30c8874c78" /><Relationship Type="http://schemas.openxmlformats.org/officeDocument/2006/relationships/presProps" Target="/ppt/presProps.xml" Id="R6fe483c6d0d94435" /><Relationship Type="http://schemas.openxmlformats.org/officeDocument/2006/relationships/viewProps" Target="/ppt/viewProps.xml" Id="R9e72f93d883948ea" /><Relationship Type="http://schemas.openxmlformats.org/officeDocument/2006/relationships/tableStyles" Target="/ppt/tableStyles.xml" Id="R92ae173502df4284" /><Relationship Type="http://schemas.openxmlformats.org/officeDocument/2006/relationships/slide" Target="/ppt/slides/slide1.xml" Id="Rc59bb014bfb54173" /><Relationship Type="http://schemas.openxmlformats.org/officeDocument/2006/relationships/slide" Target="/ppt/slides/slide2.xml" Id="Rff312faefa4c4c3d" /><Relationship Type="http://schemas.openxmlformats.org/officeDocument/2006/relationships/slide" Target="/ppt/slides/slide3.xml" Id="R5b7a8d5fc2b14157" /><Relationship Type="http://schemas.openxmlformats.org/officeDocument/2006/relationships/slide" Target="/ppt/slides/slide4.xml" Id="Rf8cdfbed7f3b4feb" /><Relationship Type="http://schemas.openxmlformats.org/officeDocument/2006/relationships/slide" Target="/ppt/slides/slide5.xml" Id="R67949a6cf8ab4d7f" /><Relationship Type="http://schemas.openxmlformats.org/officeDocument/2006/relationships/slide" Target="/ppt/slides/slide6.xml" Id="Rd4384d78be2a4240" /><Relationship Type="http://schemas.openxmlformats.org/officeDocument/2006/relationships/slide" Target="/ppt/slides/slide7.xml" Id="R552ac9d5c17448a9" /><Relationship Type="http://schemas.openxmlformats.org/officeDocument/2006/relationships/slide" Target="/ppt/slides/slide8.xml" Id="R098f22eb24204765" /><Relationship Type="http://schemas.openxmlformats.org/officeDocument/2006/relationships/slide" Target="/ppt/slides/slide9.xml" Id="Rf6d57868e9c24283" /><Relationship Type="http://schemas.openxmlformats.org/officeDocument/2006/relationships/slide" Target="/ppt/slides/slide10.xml" Id="Rd778fef2ab3f4138" /><Relationship Type="http://schemas.openxmlformats.org/officeDocument/2006/relationships/slide" Target="/ppt/slides/slide11.xml" Id="R2ebac6b037fc4267" /><Relationship Type="http://schemas.openxmlformats.org/officeDocument/2006/relationships/slide" Target="/ppt/slides/slide12.xml" Id="R8853bc1aeb844934" /><Relationship Type="http://schemas.openxmlformats.org/officeDocument/2006/relationships/slide" Target="/ppt/slides/slide13.xml" Id="Rbaa9b4b49e6f46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8bdd8246f441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a2836ec56645ea" /><Relationship Type="http://schemas.openxmlformats.org/officeDocument/2006/relationships/notesMaster" Target="/ppt/notesMasters/notesMaster1.xml" Id="R77d4ffd3ad7d43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1bf0e0430444d6" /><Relationship Type="http://schemas.openxmlformats.org/officeDocument/2006/relationships/notesMaster" Target="/ppt/notesMasters/notesMaster1.xml" Id="R1d5b6f941e204f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913442d4944e20" /><Relationship Type="http://schemas.openxmlformats.org/officeDocument/2006/relationships/notesMaster" Target="/ppt/notesMasters/notesMaster1.xml" Id="R0abeb99cb60f4d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77c07952174032" /><Relationship Type="http://schemas.openxmlformats.org/officeDocument/2006/relationships/notesMaster" Target="/ppt/notesMasters/notesMaster1.xml" Id="Rf6d3879e8aeb4cd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4c70f23b4e4262" /><Relationship Type="http://schemas.openxmlformats.org/officeDocument/2006/relationships/notesMaster" Target="/ppt/notesMasters/notesMaster1.xml" Id="R2d5868d7f32a4a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abf4790b934f47" /><Relationship Type="http://schemas.openxmlformats.org/officeDocument/2006/relationships/notesMaster" Target="/ppt/notesMasters/notesMaster1.xml" Id="Rfe1b7de53f2840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9a7bde51ec46e7" /><Relationship Type="http://schemas.openxmlformats.org/officeDocument/2006/relationships/notesMaster" Target="/ppt/notesMasters/notesMaster1.xml" Id="R425c8835e01944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870f46b3844cc8" /><Relationship Type="http://schemas.openxmlformats.org/officeDocument/2006/relationships/notesMaster" Target="/ppt/notesMasters/notesMaster1.xml" Id="Rdb0715dcdda64c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2a1f1fd2214fc4" /><Relationship Type="http://schemas.openxmlformats.org/officeDocument/2006/relationships/notesMaster" Target="/ppt/notesMasters/notesMaster1.xml" Id="Rd6a8ab71c0a04d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8253a4ce434c1a" /><Relationship Type="http://schemas.openxmlformats.org/officeDocument/2006/relationships/notesMaster" Target="/ppt/notesMasters/notesMaster1.xml" Id="R24dfd41c008b43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87ade75f4842e7" /><Relationship Type="http://schemas.openxmlformats.org/officeDocument/2006/relationships/notesMaster" Target="/ppt/notesMasters/notesMaster1.xml" Id="Rb91a19dd0c61403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41479bf39545bb" /><Relationship Type="http://schemas.openxmlformats.org/officeDocument/2006/relationships/notesMaster" Target="/ppt/notesMasters/notesMaster1.xml" Id="R4204763936774a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eda41803084894" /><Relationship Type="http://schemas.openxmlformats.org/officeDocument/2006/relationships/notesMaster" Target="/ppt/notesMasters/notesMaster1.xml" Id="Re74f480fc3f046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  <a:p xmlns:a="http://schemas.openxmlformats.org/drawingml/2006/main">
            <a:r>
              <a:t>- docs/specs/conversation-router-spec.md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https://learn.chatgpt.com/docs/plugins?translationFallback=ko-KR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docs/specs/conversation-router-spec.md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docs/specs/conversation-router-spec.md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  <a:p xmlns:a="http://schemas.openxmlformats.org/drawingml/2006/main">
            <a:r>
              <a:t>- docs/specs/coaching-behavior-spec.md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docs/plans/ai-baekseo-plugin-v0.md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89a0a50e6e48e4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23eddda01a4613" /><Relationship Type="http://schemas.openxmlformats.org/officeDocument/2006/relationships/slideLayout" Target="/ppt/slideLayouts/slideLayout1.xml" Id="R4daffb8674ed42f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affb8674ed42fd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ffcaafdea4a7f" /><Relationship Type="http://schemas.openxmlformats.org/officeDocument/2006/relationships/image" Target="/ppt/media/image.png" Id="R15ae17d460f64187" /><Relationship Type="http://schemas.openxmlformats.org/officeDocument/2006/relationships/notesSlide" Target="/ppt/notesSlides/notesSlide1.xml" Id="R93255a51389f4b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be7b29c62474d" /><Relationship Type="http://schemas.openxmlformats.org/officeDocument/2006/relationships/image" Target="/ppt/media/image2.png" Id="Rd738fc5a99454f4f" /><Relationship Type="http://schemas.openxmlformats.org/officeDocument/2006/relationships/notesSlide" Target="/ppt/notesSlides/notesSlide2.xml" Id="R7fb9c095c85a4f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626cf6e679420f" /><Relationship Type="http://schemas.openxmlformats.org/officeDocument/2006/relationships/image" Target="/ppt/media/image3.png" Id="R5f34d09143a54ce8" /><Relationship Type="http://schemas.openxmlformats.org/officeDocument/2006/relationships/notesSlide" Target="/ppt/notesSlides/notesSlide3.xml" Id="R6ada0c2354be44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6e19ee5ce34220" /><Relationship Type="http://schemas.openxmlformats.org/officeDocument/2006/relationships/image" Target="/ppt/media/image2.png" Id="Re95daa82cd214823" /><Relationship Type="http://schemas.openxmlformats.org/officeDocument/2006/relationships/notesSlide" Target="/ppt/notesSlides/notesSlide4.xml" Id="R18fbdce66fef4f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f1cd5b56a4a43" /><Relationship Type="http://schemas.openxmlformats.org/officeDocument/2006/relationships/image" Target="/ppt/media/image2.png" Id="R7651edd76c534096" /><Relationship Type="http://schemas.openxmlformats.org/officeDocument/2006/relationships/notesSlide" Target="/ppt/notesSlides/notesSlide5.xml" Id="R7b85f06e8e4147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56cc62e1145a1" /><Relationship Type="http://schemas.openxmlformats.org/officeDocument/2006/relationships/image" Target="/ppt/media/image2.png" Id="R4eaa1ccaa6184989" /><Relationship Type="http://schemas.openxmlformats.org/officeDocument/2006/relationships/notesSlide" Target="/ppt/notesSlides/notesSlide6.xml" Id="R62f95acb10614d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f36b078734473" /><Relationship Type="http://schemas.openxmlformats.org/officeDocument/2006/relationships/image" Target="/ppt/media/image3.png" Id="R80f7b5c68afc4422" /><Relationship Type="http://schemas.openxmlformats.org/officeDocument/2006/relationships/notesSlide" Target="/ppt/notesSlides/notesSlide7.xml" Id="R125ad5bb1ff44a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c89f906684e38" /><Relationship Type="http://schemas.openxmlformats.org/officeDocument/2006/relationships/image" Target="/ppt/media/image2.png" Id="R114a339e850a4b9d" /><Relationship Type="http://schemas.openxmlformats.org/officeDocument/2006/relationships/notesSlide" Target="/ppt/notesSlides/notesSlide8.xml" Id="R9f5a1c425e214c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f841f48af40ad" /><Relationship Type="http://schemas.openxmlformats.org/officeDocument/2006/relationships/image" Target="/ppt/media/image2.png" Id="R2f069752a17b4555" /><Relationship Type="http://schemas.openxmlformats.org/officeDocument/2006/relationships/notesSlide" Target="/ppt/notesSlides/notesSlide9.xml" Id="R63e7d2d9e1f64b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3ced5f31c471f" /><Relationship Type="http://schemas.openxmlformats.org/officeDocument/2006/relationships/image" Target="/ppt/media/image2.png" Id="R607520ce4f2344e1" /><Relationship Type="http://schemas.openxmlformats.org/officeDocument/2006/relationships/notesSlide" Target="/ppt/notesSlides/notesSlide10.xml" Id="R47897dc5af2a4e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2449bca444777" /><Relationship Type="http://schemas.openxmlformats.org/officeDocument/2006/relationships/image" Target="/ppt/media/image2.png" Id="Rd916fa572a0743b7" /><Relationship Type="http://schemas.openxmlformats.org/officeDocument/2006/relationships/notesSlide" Target="/ppt/notesSlides/notesSlide11.xml" Id="R1c59ed1f5cf7403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30537e3664bd0" /><Relationship Type="http://schemas.openxmlformats.org/officeDocument/2006/relationships/image" Target="/ppt/media/image2.png" Id="R8ec8b1e3d4b04187" /><Relationship Type="http://schemas.openxmlformats.org/officeDocument/2006/relationships/notesSlide" Target="/ppt/notesSlides/notesSlide12.xml" Id="Re9e31bb112b14c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41b42f4914df3" /><Relationship Type="http://schemas.openxmlformats.org/officeDocument/2006/relationships/image" Target="/ppt/media/image.png" Id="R76d3f6ecb0ad4646" /><Relationship Type="http://schemas.openxmlformats.org/officeDocument/2006/relationships/image" Target="/ppt/media/image3.png" Id="R5bdd1b3419154e9a" /><Relationship Type="http://schemas.openxmlformats.org/officeDocument/2006/relationships/notesSlide" Target="/ppt/notesSlides/notesSlide13.xml" Id="R9cc3212629e544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7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273AD01-222B-4A71-8428-322DB29B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3E005FE-26C6-4628-A281-237ED313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F9B9BBB-DA69-4AE0-8CBB-6E755A1B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70FF9F0-2611-4E77-B74D-8AF5D1AA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D2D7982-E487-4C1A-B5AE-596AB094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0E297410-EBDE-4D68-8E0C-CD2309286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0"/>
            <a:ext cx="0" cy="514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23232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2F556891-9D30-4605-A739-D856AA50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0"/>
            <a:ext cx="2194560" cy="137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e17d460f64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1371600"/>
            <a:ext cx="2743200" cy="590894"/>
          </a:xfrm>
          <a:prstGeom xmlns:a="http://schemas.openxmlformats.org/drawingml/2006/main" prst="rect">
            <a:avLst/>
          </a:prstGeom>
        </p:spPr>
      </p:pic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305D2D8-9874-4501-B5F8-69605660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542032"/>
            <a:ext cx="6400800" cy="1444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AI 백서</a:t>
            </a:r>
            <a:endParaRPr sz="3000"/>
          </a:p>
          <a:p xmlns:a="http://schemas.openxmlformats.org/drawingml/2006/main">
            <a:pPr marL="0" indent="0">
              <a:buNone/>
            </a:pPr>
            <a:r>
              <a:rPr sz="30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플러그인 사용 가이드</a:t>
            </a:r>
            <a:endParaRPr sz="30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94F629E5-1AF0-451A-BF44-0F8E7813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485132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A2A3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9087794-92B3-4CD4-9389-C4C864D6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94860"/>
            <a:ext cx="36576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사용 가이드 v0.9 · 대상 제품 AI 백서 0.5.2 · 기준일 2026-09-12</a:t>
            </a:r>
            <a:endParaRPr sz="90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70306D6E-1BCE-4CA8-ADE2-F02DE0EE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4594860"/>
            <a:ext cx="36576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Codex · 교육용 플러그인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0029233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FD72EE-65E4-4276-ABD0-555124FB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09E3437-2EAA-44C8-837B-FFA2752C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시작하기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98AA3A7-7FCB-4256-AD4E-87F2098A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처음부터 끝까지, 8단계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346180E-AC32-4C14-B1CF-30EB975A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설치하고 요청한 뒤, 결과를 확인하고 안전하게 사용하는 흐름입니다.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9A64845-133A-4EF3-8BF4-B791DC72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38fc5a99454f4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22F11ED6-DCF5-4E9E-8903-7DCDA2DF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8135C2D1-89B0-4FF3-A458-42B9506B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A12F80C-F724-4287-B7C0-6396FDF9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02/13</a:t>
            </a:r>
            <a:endParaRPr sz="9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881D926-A801-4D3C-A9DD-65D6492C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01</a:t>
            </a:r>
            <a:endParaRPr sz="18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8F429008-1BE2-4157-9884-E861FFBA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1737360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AI 백서란?</a:t>
            </a:r>
            <a:endParaRPr sz="110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488D6A60-16FD-43B5-90F3-7CEF9C81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1984248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질문이 아니라 업무 결과를 개선합니다.</a:t>
            </a:r>
            <a:endParaRPr sz="85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82D3033B-771F-438C-9863-185E5A1D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737360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02</a:t>
            </a:r>
            <a:endParaRPr sz="18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9C5BE72-6DE7-4574-A316-EA224276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1737360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설치하기</a:t>
            </a:r>
            <a:endParaRPr sz="11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2F0FE1E9-898A-4437-874E-47AF4465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1984248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Plugins 탭에서 검색·설치합니다.</a:t>
            </a:r>
            <a:endParaRPr sz="8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EFECEF22-439E-4B6B-9D28-183D7C4F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395728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03</a:t>
            </a:r>
            <a:endParaRPr sz="18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812CD2DC-DBAA-47F8-8DEC-90305E81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2395728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첫 요청</a:t>
            </a:r>
            <a:endParaRPr sz="11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43EF44A2-A015-4FF9-9BD7-9070D2A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2642616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평소처럼 하고 싶은 일을 말합니다.</a:t>
            </a:r>
            <a:endParaRPr sz="85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DC661EBE-C76A-4F07-8B7F-AC59C595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95728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04</a:t>
            </a:r>
            <a:endParaRPr sz="180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EDB56188-DCC2-4C31-8FB8-8AD380AF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2395728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확인 질문</a:t>
            </a:r>
            <a:endParaRPr sz="1100"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BAB85B7E-8251-447F-A773-3AD10356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2642616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독립 고영향 질문은 함께, 의존 질문만 순서대로 묻습니다.</a:t>
            </a:r>
            <a:endParaRPr sz="850"/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72D2C191-AA73-4ECE-9C20-E28C6031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054096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05</a:t>
            </a:r>
            <a:endParaRPr sz="18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FCC73359-233C-49EF-82D1-E39B7224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054096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결과 읽기</a:t>
            </a:r>
            <a:endParaRPr sz="110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2575A900-958D-4D45-B292-0D396490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300984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B 최종 답변과 필요한 변화 추적을 먼저 봅니다.</a:t>
            </a:r>
            <a:endParaRPr sz="85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D99C7103-841A-450F-B555-7185CFA8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54096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06</a:t>
            </a:r>
            <a:endParaRPr sz="18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75DD286C-E939-4E9F-8B9E-423A1407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3054096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차이 배우기</a:t>
            </a:r>
            <a:endParaRPr sz="1100"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E800896F-F6DB-41F0-96DE-45B43BE3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3300984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달라진 결정은 필요한 변화 추적으로 연결합니다.</a:t>
            </a:r>
            <a:endParaRPr sz="85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270A0E92-32EC-492C-8AEA-D4E4696F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12464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07</a:t>
            </a:r>
            <a:endParaRPr sz="180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7A8025A7-5D88-44F5-8C10-B1D60709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712464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검증하기</a:t>
            </a:r>
            <a:endParaRPr sz="110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3E58A130-A14D-4E2D-85E4-A517B864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959352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수치·최신성·가정은 원출처로 확인합니다.</a:t>
            </a:r>
            <a:endParaRPr sz="85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2EDABC17-85CD-489F-B73A-928AC632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712464"/>
            <a:ext cx="47548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08</a:t>
            </a:r>
            <a:endParaRPr sz="1800"/>
          </a:p>
        </p:txBody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E4A7B968-91B1-48E3-8186-C00355E8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3712464"/>
            <a:ext cx="29260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안전하게 쓰기</a:t>
            </a:r>
            <a:endParaRPr sz="1100"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8EBCA623-BF7C-492D-938B-319E1EA7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7488" y="3959352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민감정보와 중요한 판단은 별도로 점검합니다.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21360828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7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CDB73F1-46EC-4CEC-8A6E-8A6F27E3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274320" y="731520"/>
            <a:ext cx="5486400" cy="3657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0" b="1">
                <a:solidFill>
                  <a:srgbClr val="1F1F26"/>
                </a:solidFill>
                <a:latin typeface="Pretendard"/>
                <a:ea typeface="Pretendard"/>
                <a:cs typeface="Pretendard"/>
              </a:rPr>
              <a:t>01</a:t>
            </a:r>
            <a:endParaRPr sz="21000"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794E8D9-AC02-488B-BA9C-46F510B4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490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10EE2AA-354A-4C00-AB56-60DB1C70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10896"/>
            <a:ext cx="3657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첫 번째</a:t>
            </a:r>
            <a:endParaRPr sz="8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5C53ADB-4839-48E2-B893-4AF9B1ED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92224"/>
            <a:ext cx="8229600" cy="7863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AI 백서 이해하기</a:t>
            </a:r>
            <a:endParaRPr sz="5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DB1C096-E3A3-449B-8A0D-D62B0E2C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88336"/>
            <a:ext cx="6858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D2D4DC"/>
                </a:solidFill>
                <a:latin typeface="Pretendard"/>
                <a:ea typeface="Pretendard"/>
                <a:cs typeface="Pretendard"/>
              </a:rPr>
              <a:t>질문을 잘 쓰게 만드는 데서 멈추지 않고, 실제 업무 결과와 확인 방법까지 연결합니다.</a:t>
            </a:r>
            <a:endParaRPr sz="12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B7B1B-5005-4102-BB6C-8AE64634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0"/>
            <a:ext cx="475488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34d09143a54c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2634D6C4-C19D-4095-8366-F7AC652A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4759452"/>
            <a:ext cx="9144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03/13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5470148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08AA2C8-04C1-470C-B6C9-BD370CAF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8966F0-BADE-4259-9AE2-5349C143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AI 백서 · 차이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D8C70DB-B988-415A-820B-4CE78C4F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바로 답하기와 AI 백서의 코칭 경로를 비교합니다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EE5057A-CB70-4278-997B-66AEE23F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백서는 안전 검사를 먼저 하고, 결과를 바꾸는 빈칸만 확인한 뒤 B 최종 답변과 필요한 변화 추적을 제공합니다.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D6A81E5-7011-4DD1-B58D-1AB71D9F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daa82cd2148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D1282D1-6A67-4EA1-8D5B-0BAAD2DF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8A04888-368F-400B-BA73-2EBC7FA3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ED9B2A7-B05E-416C-9256-672D91F9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04/13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02DE8D19-F685-4F44-A6C4-7341670E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19072"/>
            <a:ext cx="3895344" cy="25968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CA076039-220F-418A-A442-2C8AD9DF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19072"/>
            <a:ext cx="3895344" cy="4206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51E67585-7C79-4836-A889-4C626F7E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719072"/>
            <a:ext cx="341985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바로 답하기</a:t>
            </a:r>
            <a:endParaRPr sz="11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72326D6E-D285-44DD-A988-BFF4AB21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286000"/>
            <a:ext cx="3419856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현재 요청에 바로 응답</a:t>
            </a:r>
            <a:endParaRPr sz="18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33FFC48-365D-4090-9A21-BA81BAE8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651760"/>
            <a:ext cx="3419856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요청을 해석해 바로 답합니다.</a:t>
            </a:r>
            <a:endParaRPr sz="95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04518A4-7BAA-41EC-A175-3F632994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5021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21CB11E-1D99-420A-A3A2-AA3BB050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38144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요청에 바로 응답</a:t>
            </a:r>
            <a:endParaRPr sz="95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E4812ECB-C7E2-409B-BD83-7CAFA503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74904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A4C7A43-EFAA-4125-904B-FF6BF769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85032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추가 확인은 필요할 때만</a:t>
            </a:r>
            <a:endParaRPr sz="95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532AA846-860C-44E9-9346-3D07F034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99592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96674BAF-759F-448E-8599-6A5354C0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31920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필요한 정보는 더 요청 가능</a:t>
            </a:r>
            <a:endParaRPr sz="95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601185D6-AF6C-447A-928B-130BD090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719072"/>
            <a:ext cx="3895344" cy="25968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37B715F1-DEC7-4F56-AEE0-516674B1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719072"/>
            <a:ext cx="3895344" cy="4206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119690D1-EFEC-4129-BCC7-90695A881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719072"/>
            <a:ext cx="341985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AI 백서</a:t>
            </a:r>
            <a:endParaRPr sz="110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2ED71CEF-03D8-4387-9D82-AC04736A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286000"/>
            <a:ext cx="3419856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결과까지 코칭</a:t>
            </a:r>
            <a:endParaRPr sz="18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FAEACE71-B8B7-4E49-A481-12A4D6B8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651760"/>
            <a:ext cx="3419856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안전 검사를 먼저 하고, 결과를 바꾸는 빈칸만 확인합니다.</a:t>
            </a:r>
            <a:endParaRPr sz="95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D6E2D49B-28B9-491B-B5E1-BBCCA6FB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5021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77F32807-16A7-47DA-8288-347373AC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438144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독립 질문은 함께 확인</a:t>
            </a:r>
            <a:endParaRPr sz="950"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EA3C0B94-3AE2-48B4-AABE-769EFE4B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74904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E402A302-520F-4D1C-B72B-FE509A42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685032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B 최종 답변·필요한 변화 추적</a:t>
            </a:r>
            <a:endParaRPr sz="95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16013682-D0A7-45A2-A34F-04F6AD04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99592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7C31F9EA-BEA1-44D7-9532-55D7ACF2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931920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내부 B 요청문은 기본 비노출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8149026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2AF7BE4-7779-4838-9461-7B75E822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1C24498-E806-4EF0-A671-B5CB5EFF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설치 · 시작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ACD802E-AF76-4970-9944-A44B576D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설치와 사용 흐름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E2B65BF-096D-4F8F-BEE3-95E34FB7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표시되는 메뉴는 플랜·워크스페이스·역할·지원 화면에 따라 달라질 수 있습니다.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E9D41DA-DAE9-47F9-91F1-3DDEFD7E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1edd76c5340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7E6C07C5-4604-42C8-8C73-1C1C760C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7B37A83-29F1-42CA-94CE-5D89EF22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832A266-B188-47CD-85B7-31536DC1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05/13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C2184EB3-4293-4D10-B6E9-5192AA4A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395728"/>
            <a:ext cx="632764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58FAB4C-3E88-4C1A-8936-495FC51C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395728"/>
            <a:ext cx="632764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85AFF733-A875-4E1C-85F3-E6FAD4EE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5296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2CEC41E6-0F10-4516-9FFA-E6B33F1E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4ED9C99-BFB8-491D-9E47-40D67A0D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01</a:t>
            </a:r>
            <a:endParaRPr sz="9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1AB739C-58C8-44C5-8760-8C6A324D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AI 백서 설치</a:t>
            </a:r>
            <a:endParaRPr sz="140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A3BD2BA5-3D5F-4CEB-9E12-C680EABB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사용 가능한 화면의 Plugins에서 AI 백서를 찾아 설치합니다.</a:t>
            </a:r>
            <a:endParaRPr sz="90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47401FFA-E22E-42DE-9FF7-703BF829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4512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5B8EE239-D70E-4A66-99A2-3D5BA152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5096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B6AAD484-15EB-4455-97D0-05190BFB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8480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02</a:t>
            </a:r>
            <a:endParaRPr sz="90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19B26BB2-641B-4BD0-A688-37356083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856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새 작업 또는 대화</a:t>
            </a:r>
            <a:endParaRPr sz="1400"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506BBEFC-73AA-47F1-967D-4000D58A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856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새 작업 또는 대화를 시작합니다.</a:t>
            </a:r>
            <a:endParaRPr sz="9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AF912F4A-70AC-4347-A8BE-1F0BA12E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3728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0DB33934-A3E5-4E38-B5FE-60A973B6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4312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A1ADCE0D-77D8-4390-AFCD-900F518E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7696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03</a:t>
            </a:r>
            <a:endParaRPr sz="9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4D282C40-BF6E-4FE0-A53D-2011A338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7072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평소처럼 요청</a:t>
            </a:r>
            <a:endParaRPr sz="14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FCC3F8E4-E8B4-406D-BD5D-7E1A6D9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7072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원하는 업무를 평소 문장으로 요청합니다.</a:t>
            </a:r>
            <a:endParaRPr sz="900"/>
          </a:p>
        </p:txBody>
      </p:sp>
      <p:sp>
        <p:nvSpPr>
          <p:cNvPr id="28" name="Shape 25">
            <a:extLst xmlns:a="http://schemas.openxmlformats.org/drawingml/2006/main">
              <a:ext uri="{FF2B5EF4-FFF2-40B4-BE49-F238E27FC236}">
                <a16:creationId xmlns:a16="http://schemas.microsoft.com/office/drawing/2014/main" id="{98DF2C27-6D10-4795-BC81-CFC327A0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944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C5D75E4A-B5DC-4957-AD27-0210BA06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FF9EEB1D-19D0-4108-82D4-34448D69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912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04</a:t>
            </a:r>
            <a:endParaRPr sz="90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B5D08D1E-C588-498B-AEAA-A7361395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지원 화면에서 명시 호출</a:t>
            </a:r>
            <a:endParaRPr sz="140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506148C2-EBE3-4C8E-BCAE-6FF861BB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지원 화면에서는 @AI 백서로 명시 호출합니다.</a:t>
            </a:r>
            <a:endParaRPr sz="900"/>
          </a:p>
        </p:txBody>
      </p:sp>
      <p:sp>
        <p:nvSpPr>
          <p:cNvPr id="33" name="Shape 30">
            <a:extLst xmlns:a="http://schemas.openxmlformats.org/drawingml/2006/main">
              <a:ext uri="{FF2B5EF4-FFF2-40B4-BE49-F238E27FC236}">
                <a16:creationId xmlns:a16="http://schemas.microsoft.com/office/drawing/2014/main" id="{26F5733B-8B8F-4BB5-B2E8-5A49F0F6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114800"/>
            <a:ext cx="804672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9DD0C319-DFC5-44F1-98A0-5170FD41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114800"/>
            <a:ext cx="256032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!</a:t>
            </a:r>
            <a:endParaRPr sz="120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FCE864A7-4841-4E7C-80EE-7EC7522F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114800"/>
            <a:ext cx="7461504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D2D4DC"/>
                </a:solidFill>
                <a:latin typeface="Consolas"/>
                <a:ea typeface="Consolas"/>
                <a:cs typeface="Consolas"/>
              </a:rPr>
              <a:t>Plugins에서 AI 백서 설치 → 새 작업 또는 대화 시작 → 평소처럼 요청하거나, 지원 화면에서 @AI 백서로 명시 호출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128892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4C2E978-8A20-471A-8E7E-F6F3FDFE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8ADEA72-0461-4D5B-9C4C-45C0C1E9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설치 · 활성화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91C2252-B59E-467A-ABC0-0ED94041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설치만으로 모든 대화를 코칭하지 않습니다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B7A54F-750A-4962-8B9E-DDF2B511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필요한 업무에만 개입하고, 간단한 질문에는 바로 답합니다.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C15663F-DBED-4507-93B2-6BEB9439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aa1ccaa61849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83000F84-9450-45F6-AAB0-D29FBF1C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1764417-9238-48CD-9050-58DA7B8AB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4C0995D-F5F4-4E63-8C7A-DB27373A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06/13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6507773E-F5B7-47EE-9834-0C16A81F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F75BD55E-1000-4C1A-A2A6-CB899D5A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8490"/>
          </a:solidFill>
          <a:ln xmlns:a="http://schemas.openxmlformats.org/drawingml/2006/main" w="12700">
            <a:solidFill>
              <a:srgbClr val="82849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88A88EA2-1E13-45B0-B553-A0CB09C2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평소 대화</a:t>
            </a:r>
            <a:endParaRPr sz="15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6CC6ED25-773A-4A36-815B-1685A38C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인사·간단한 사실·일반 설명에는 확인 질문을 강제하지 않습니다.</a:t>
            </a:r>
            <a:endParaRPr sz="9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B604A1D9-08A0-4F83-8475-02A85206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A71F06B-E09F-4F8A-9DDE-6AD73828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안녕하세요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 바로 응답</a:t>
            </a:r>
            <a:endParaRPr sz="90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EC16871-5B52-47C2-B868-14DB4567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086B3714-32C5-4041-9F62-4A3DFE97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AC690EBD-C4CB-48C6-9A2D-091C7ED4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명시 호출</a:t>
            </a:r>
            <a:endParaRPr sz="150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7A89AD10-4A80-46A8-BCFB-AA14545D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중요한 업무라면 이름을 불러 확실하게 코칭을 시작할 수 있습니다.</a:t>
            </a:r>
            <a:endParaRPr sz="95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142DB742-6B58-453C-ABE0-069987B1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6219F523-52A4-48A4-A866-D82A6B03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AI 백서로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이 요청을 다듬어줘</a:t>
            </a:r>
            <a:endParaRPr sz="9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E1868492-0627-4E02-81F6-2AF7A2F1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EB147E18-90B6-4DC6-BF22-0CDBAA5D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3E49"/>
          </a:solidFill>
          <a:ln xmlns:a="http://schemas.openxmlformats.org/drawingml/2006/main" w="12700">
            <a:solidFill>
              <a:srgbClr val="3D3E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E9EF2F04-11F5-4DC7-927A-432CFA72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필요할 때 개입</a:t>
            </a:r>
            <a:endParaRPr sz="15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3098E59E-7311-4646-8C0D-78D4B572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분석·기획·추천 요청에 중요한 빈칸이 있을 때만 질문합니다.</a:t>
            </a:r>
            <a:endParaRPr sz="95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EAA3B8B9-5BF4-477A-989D-F549B8D3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11CB6877-5DD9-41E0-9E13-1E1F5541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빈칸 확인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 최종 결과</a:t>
            </a:r>
            <a:endParaRPr sz="9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ADB8D928-4439-4744-B6C4-AB8D75DB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61104"/>
            <a:ext cx="80467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핵심은 ‘모든 대화 코칭’이 아니라 ‘결과를 바꾸는 순간에만 개입’하는 것입니다.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2447898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17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CDB73F1-46EC-4CEC-8A6E-8A6F27E3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274320" y="731520"/>
            <a:ext cx="5486400" cy="3657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0" b="1">
                <a:solidFill>
                  <a:srgbClr val="1F1F26"/>
                </a:solidFill>
                <a:latin typeface="Pretendard"/>
                <a:ea typeface="Pretendard"/>
                <a:cs typeface="Pretendard"/>
              </a:rPr>
              <a:t>02</a:t>
            </a:r>
            <a:endParaRPr sz="21000"/>
          </a:p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794E8D9-AC02-488B-BA9C-46F510B4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490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10EE2AA-354A-4C00-AB56-60DB1C70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310896"/>
            <a:ext cx="3657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두 번째</a:t>
            </a:r>
            <a:endParaRPr sz="8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5C53ADB-4839-48E2-B893-4AF9B1ED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92224"/>
            <a:ext cx="8229600" cy="7863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평소처럼 요청하기</a:t>
            </a:r>
            <a:endParaRPr sz="52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DB1C096-E3A3-449B-8A0D-D62B0E2C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88336"/>
            <a:ext cx="6858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D2D4DC"/>
                </a:solidFill>
                <a:latin typeface="Pretendard"/>
                <a:ea typeface="Pretendard"/>
                <a:cs typeface="Pretendard"/>
              </a:rPr>
              <a:t>좋은 프롬프트를 미리 만들 필요가 없습니다. 하고 싶은 일을 평소 문장으로 말해 주세요.</a:t>
            </a:r>
            <a:endParaRPr sz="12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B7B1B-5005-4102-BB6C-8AE64634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00400"/>
            <a:ext cx="475488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7b5c68afc4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2634D6C4-C19D-4095-8366-F7AC652A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4759452"/>
            <a:ext cx="9144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07/13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5470148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08AA2C8-04C1-470C-B6C9-BD370CAF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8966F0-BADE-4259-9AE2-5349C143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사용 · 첫 요청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D8C70DB-B988-415A-820B-4CE78C4F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처음 요청에서 필요한 빈칸만 확인합니다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EE5057A-CB70-4278-997B-66AEE23F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결과를 바꾸는 빈칸만 확인합니다. 기본은 B 최종 답변과 필요한 변화 추적입니다.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D6A81E5-7011-4DD1-B58D-1AB71D9F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a339e850a4b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D1282D1-6A67-4EA1-8D5B-0BAAD2DF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8A04888-368F-400B-BA73-2EBC7FA3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BED9B2A7-B05E-416C-9256-672D91F9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08/13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02DE8D19-F685-4F44-A6C4-7341670E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19072"/>
            <a:ext cx="3895344" cy="25968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CA076039-220F-418A-A442-2C8AD9DF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19072"/>
            <a:ext cx="3895344" cy="4206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51E67585-7C79-4836-A889-4C626F7E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719072"/>
            <a:ext cx="341985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처음 요청</a:t>
            </a:r>
            <a:endParaRPr sz="11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72326D6E-D285-44DD-A988-BFF4AB21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286000"/>
            <a:ext cx="3419856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평소처럼 말하기</a:t>
            </a:r>
            <a:endParaRPr sz="18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433FFC48-365D-4090-9A21-BA81BAE8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651760"/>
            <a:ext cx="3419856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“우리 팀에 맞는 협업 도구를 추천해줘.”</a:t>
            </a:r>
            <a:endParaRPr sz="95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504518A4-7BAA-41EC-A175-3F632994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5021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21CB11E-1D99-420A-A3A2-AA3BB050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38144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사용 목적이 아직 없음</a:t>
            </a:r>
            <a:endParaRPr sz="95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E4812ECB-C7E2-409B-BD83-7CAFA503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74904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1A4C7A43-EFAA-4125-904B-FF6BF769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85032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팀 규모가 아직 없음</a:t>
            </a:r>
            <a:endParaRPr sz="95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532AA846-860C-44E9-9346-3D07F034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99592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610E"/>
          </a:solidFill>
          <a:ln xmlns:a="http://schemas.openxmlformats.org/drawingml/2006/main" w="12700">
            <a:solidFill>
              <a:srgbClr val="C4610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96674BAF-759F-448E-8599-6A5354C0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31920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비교 기준이 아직 없음</a:t>
            </a:r>
            <a:endParaRPr sz="95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601185D6-AF6C-447A-928B-130BD090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719072"/>
            <a:ext cx="3895344" cy="25968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37B715F1-DEC7-4F56-AEE0-516674B1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719072"/>
            <a:ext cx="3895344" cy="4206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119690D1-EFEC-4129-BCC7-90695A881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719072"/>
            <a:ext cx="341985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B 최종 답변</a:t>
            </a:r>
            <a:endParaRPr sz="110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2ED71CEF-03D8-4387-9D82-AC04736A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286000"/>
            <a:ext cx="3419856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핵심 답변부터 제공</a:t>
            </a:r>
            <a:endParaRPr sz="18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FAEACE71-B8B7-4E49-A481-12A4D6B8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651760"/>
            <a:ext cx="3419856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결론·핵심 근거·다음 행동으로 시작합니다.</a:t>
            </a:r>
            <a:endParaRPr sz="95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D6E2D49B-28B9-491B-B5E1-BBCCA6FB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502152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77F32807-16A7-47DA-8288-347373AC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438144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사용 목적: 일정 관리</a:t>
            </a:r>
            <a:endParaRPr sz="950"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EA3C0B94-3AE2-48B4-AABE-769EFE4B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74904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E402A302-520F-4D1C-B72B-FE509A42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685032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팀 규모: 10명</a:t>
            </a:r>
            <a:endParaRPr sz="950"/>
          </a:p>
        </p:txBody>
      </p:sp>
      <p:sp>
        <p:nvSpPr>
          <p:cNvPr id="31" name="Shape 28">
            <a:extLst xmlns:a="http://schemas.openxmlformats.org/drawingml/2006/main">
              <a:ext uri="{FF2B5EF4-FFF2-40B4-BE49-F238E27FC236}">
                <a16:creationId xmlns:a16="http://schemas.microsoft.com/office/drawing/2014/main" id="{16013682-D0A7-45A2-A34F-04F6AD04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995928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7C31F9EA-BEA1-44D7-9532-55D7ACF2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931920"/>
            <a:ext cx="329184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비교 기준: 무료 체험 가능 여부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8149026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2AF7BE4-7779-4838-9461-7B75E822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1C24498-E806-4EF0-A671-B5CB5EFF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사용 · 결과 읽기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ACD802E-AF76-4970-9944-A44B576D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B 최종 답변을 먼저 보고, 필요한 설명만 읽으세요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E2B65BF-096D-4F8F-BEE3-95E34FB7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기본은 B 최종 답변과 필요한 변화 추적입니다.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E9D41DA-DAE9-47F9-91F1-3DDEFD7E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069752a17b45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7E6C07C5-4604-42C8-8C73-1C1C760C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7B37A83-29F1-42CA-94CE-5D89EF22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C832A266-B188-47CD-85B7-31536DC1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09/13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C2184EB3-4293-4D10-B6E9-5192AA4A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395728"/>
            <a:ext cx="632764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58FAB4C-3E88-4C1A-8936-495FC51C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395728"/>
            <a:ext cx="632764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85AFF733-A875-4E1C-85F3-E6FAD4EE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5296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2CEC41E6-0F10-4516-9FFA-E6B33F1E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4ED9C99-BFB8-491D-9E47-40D67A0D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01</a:t>
            </a:r>
            <a:endParaRPr sz="9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1AB739C-58C8-44C5-8760-8C6A324D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B 최종 답변</a:t>
            </a:r>
            <a:endParaRPr sz="140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A3BD2BA5-3D5F-4CEB-9E12-C680EABB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결론·핵심 근거·다음 행동으로 시작합니다.</a:t>
            </a:r>
            <a:endParaRPr sz="90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47401FFA-E22E-42DE-9FF7-703BF829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4512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5B8EE239-D70E-4A66-99A2-3D5BA152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5096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B6AAD484-15EB-4455-97D0-05190BFB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8480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02</a:t>
            </a:r>
            <a:endParaRPr sz="90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19B26BB2-641B-4BD0-A688-37356083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856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필요한 변화 추적</a:t>
            </a:r>
            <a:endParaRPr sz="1400"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506BBEFC-73AA-47F1-967D-4000D58A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856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달라진 결정 관계를 연결합니다.</a:t>
            </a:r>
            <a:endParaRPr sz="9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AF912F4A-70AC-4347-A8BE-1F0BA12E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3728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0DB33934-A3E5-4E38-B5FE-60A973B6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4312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A1ADCE0D-77D8-4390-AFCD-900F518E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7696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03</a:t>
            </a:r>
            <a:endParaRPr sz="9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4D282C40-BF6E-4FE0-A53D-2011A338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7072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조건부 보강</a:t>
            </a:r>
            <a:endParaRPr sz="1400"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FCC3F8E4-E8B4-406D-BD5D-7E1A6D9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7072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자료 영향·재사용 기준·사용 전 확인은 필요할 때만 제공합니다.</a:t>
            </a:r>
            <a:endParaRPr sz="900"/>
          </a:p>
        </p:txBody>
      </p:sp>
      <p:sp>
        <p:nvSpPr>
          <p:cNvPr id="28" name="Shape 25">
            <a:extLst xmlns:a="http://schemas.openxmlformats.org/drawingml/2006/main">
              <a:ext uri="{FF2B5EF4-FFF2-40B4-BE49-F238E27FC236}">
                <a16:creationId xmlns:a16="http://schemas.microsoft.com/office/drawing/2014/main" id="{98DF2C27-6D10-4795-BC81-CFC327A0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944" y="22128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54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C5D75E4A-B5DC-4957-AD27-0210BA06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2313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FF9EEB1D-19D0-4108-82D4-34448D69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912" y="1792224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04</a:t>
            </a:r>
            <a:endParaRPr sz="90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B5D08D1E-C588-498B-AEAA-A7361395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670048"/>
            <a:ext cx="17190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사용 전 확인</a:t>
            </a:r>
            <a:endParaRPr sz="140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506148C2-EBE3-4C8E-BCAE-6FF861BB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962656"/>
            <a:ext cx="1719072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중요한 내용은 원출처 확인 방법을 안내합니다.</a:t>
            </a:r>
            <a:endParaRPr sz="900"/>
          </a:p>
        </p:txBody>
      </p:sp>
      <p:sp>
        <p:nvSpPr>
          <p:cNvPr id="33" name="Shape 30">
            <a:extLst xmlns:a="http://schemas.openxmlformats.org/drawingml/2006/main">
              <a:ext uri="{FF2B5EF4-FFF2-40B4-BE49-F238E27FC236}">
                <a16:creationId xmlns:a16="http://schemas.microsoft.com/office/drawing/2014/main" id="{26F5733B-8B8F-4BB5-B2E8-5A49F0F6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114800"/>
            <a:ext cx="804672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9DD0C319-DFC5-44F1-98A0-5170FD41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114800"/>
            <a:ext cx="256032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</a:t>
            </a:r>
            <a:endParaRPr sz="120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FCE864A7-4841-4E7C-80EE-7EC7522F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114800"/>
            <a:ext cx="7461504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D2D4DC"/>
                </a:solidFill>
                <a:latin typeface="Consolas"/>
                <a:ea typeface="Consolas"/>
                <a:cs typeface="Consolas"/>
              </a:rPr>
              <a:t>B 최종 답변 뒤에 필요한 변화 추적과 확인 안내가 이어집니다.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128892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DF4536A-CA81-4978-B09A-78E0C127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14FCA46-2CCE-441B-8D4F-88BE2D98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사용 · 조건부 모듈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19B8472-DADD-4880-BCEE-0696882C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기본 결과와 조건부 안내를 구분합니다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A4875C8-422C-4955-A04C-97D9BAFB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기본은 B 최종 답변과 필요한 변화 추적입니다. 보강은 필요할 때만 제공합니다.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E208F35-CF85-4639-9781-57B8AFC7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520ce4f2344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321C56AA-4EE0-4939-9AC2-9B9AB54A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5578A619-892C-4FCA-A3BF-7457A704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C57B4F8-08FA-4216-9860-3427EDF5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10/13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B98F1C8B-B542-4B6D-B1B1-9B7E0A0C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1915668" cy="22494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9525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26308F7A-A4A3-4E79-8E90-3DF1A551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920240"/>
            <a:ext cx="1586484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200" b="1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TIP</a:t>
            </a:r>
            <a:endParaRPr sz="52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BAB12420-6C34-422C-B60C-905463EF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889504"/>
            <a:ext cx="329184" cy="36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8DB529E9-8549-4B3A-8F4E-FD523BC2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017520"/>
            <a:ext cx="158648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재사용 기준</a:t>
            </a:r>
            <a:endParaRPr sz="11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AC0417A9-7640-44C5-8881-EFBD19D5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91840"/>
            <a:ext cx="1586484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D2D4DC"/>
                </a:solidFill>
                <a:latin typeface="Pretendard"/>
                <a:ea typeface="Pretendard"/>
                <a:cs typeface="Pretendard"/>
              </a:rPr>
              <a:t>결과를 바꾼 질문 기준을 다음 업무에도 씁니다.</a:t>
            </a:r>
            <a:endParaRPr sz="85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830B0509-19AF-42B6-8BAE-59084CC8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2324" y="1737360"/>
            <a:ext cx="1915668" cy="22494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0C7A1A2-1C11-4199-A2E1-5B6C4887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916" y="1920240"/>
            <a:ext cx="1586484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2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자료</a:t>
            </a:r>
            <a:endParaRPr sz="520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3D36496E-D69A-4514-B9FB-314E39EF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916" y="2889504"/>
            <a:ext cx="329184" cy="36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A030CAB7-75C9-40E1-854C-48DC4E09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916" y="3017520"/>
            <a:ext cx="158648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자료 영향</a:t>
            </a:r>
            <a:endParaRPr sz="110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6A00A254-E48B-4B34-A000-7AE6DD96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916" y="3291840"/>
            <a:ext cx="1586484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새 자료가 결과에 준 영향과 한계를 구분합니다.</a:t>
            </a:r>
            <a:endParaRPr sz="85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719B40AF-7DCF-4894-B25E-64C85665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1737360"/>
            <a:ext cx="1915668" cy="22494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32602F81-4E6E-434B-AD4D-5A4DE174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920240"/>
            <a:ext cx="1586484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2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확인</a:t>
            </a:r>
            <a:endParaRPr sz="52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FCEC7CA6-9918-4A99-9C4E-66E4481A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89504"/>
            <a:ext cx="329184" cy="36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B663655B-A5C2-46A9-952E-138DD435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017520"/>
            <a:ext cx="158648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사용 전 확인</a:t>
            </a:r>
            <a:endParaRPr sz="110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066D409E-5125-410B-AC06-58BA5FF6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291840"/>
            <a:ext cx="1586484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사실·수치·추천·가정은 원출처로 확인합니다.</a:t>
            </a:r>
            <a:endParaRPr sz="85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51FD9459-BA95-44EA-B8C2-BC419CC4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9692" y="1737360"/>
            <a:ext cx="1915668" cy="224942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6229B032-CD63-43CA-BEEF-4FF3D101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4284" y="1920240"/>
            <a:ext cx="1586484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44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A/B</a:t>
            </a:r>
            <a:endParaRPr sz="4400"/>
          </a:p>
        </p:txBody>
      </p:sp>
      <p:sp>
        <p:nvSpPr>
          <p:cNvPr id="28" name="Shape 25">
            <a:extLst xmlns:a="http://schemas.openxmlformats.org/drawingml/2006/main">
              <a:ext uri="{FF2B5EF4-FFF2-40B4-BE49-F238E27FC236}">
                <a16:creationId xmlns:a16="http://schemas.microsoft.com/office/drawing/2014/main" id="{67DFA446-9AC7-4B1B-8696-29F25399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4284" y="2889504"/>
            <a:ext cx="329184" cy="3657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6780225C-C2D2-4E89-987C-9FB88B77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4284" y="3017520"/>
            <a:ext cx="158648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큰 변화 A 비교</a:t>
            </a:r>
            <a:endParaRPr sz="110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C43A9600-05B2-475A-A5FA-26011F58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4284" y="3291840"/>
            <a:ext cx="1586484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큰 변화는 A와 비교합니다. ‘비교하지 마’면 생략합니다.</a:t>
            </a:r>
            <a:endParaRPr sz="85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A31F6444-55DA-4EDD-B175-992BB8CCA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96512"/>
            <a:ext cx="804672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‘답만’은 간결한 결과 요청입니다. 변화 추적과 큰 변화 A 비교는 유지됩니다. ‘비교하지 마’면 A 비교만 생략합니다.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1765801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90ACD28-E2BB-49BE-93B2-C781C7AF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7D49689-E264-4F0F-8751-52C3F9C0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사용 · 요청 방식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DCAC85-CAE1-4804-928D-70D00F0E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원하는 결과를 자연스럽게 적으세요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AFB4EDA-B097-41F5-8154-54DC56AD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아래 문장은 제품 UI가 아닌 정적인 요청 예시입니다.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40B512E-6ED1-431A-B7AF-05D4E1AA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16fa572a0743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DCA26982-0BC8-4F3F-A744-7E008EA0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1AE997B-FE5C-4A5F-8B80-F22786A3F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2B6885D-9C88-4E0A-AB7A-2294440C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11/13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9A08839E-2E81-410D-8D8B-C13999A53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19072"/>
            <a:ext cx="3794760" cy="2651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C1CDAA17-801C-4B4D-80CD-86B0EE3A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249424"/>
            <a:ext cx="877824" cy="329184"/>
          </a:xfrm>
          <a:prstGeom xmlns:a="http://schemas.openxmlformats.org/drawingml/2006/main" prst="roundRect">
            <a:avLst>
              <a:gd name="adj" fmla="val 19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00671299-1EF0-4380-A346-F746BA2F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249424"/>
            <a:ext cx="87782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“답만”</a:t>
            </a:r>
            <a:endParaRPr sz="90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1DEC6804-0A4A-474D-A7D0-697E5646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2" y="2249424"/>
            <a:ext cx="877824" cy="329184"/>
          </a:xfrm>
          <a:prstGeom xmlns:a="http://schemas.openxmlformats.org/drawingml/2006/main" prst="roundRect">
            <a:avLst>
              <a:gd name="adj" fmla="val 19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15C98A6-F114-4F65-B767-5E8A3355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2" y="2249424"/>
            <a:ext cx="87782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“핵심 차이”</a:t>
            </a:r>
            <a:endParaRPr sz="90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6D1EBA3F-3307-40C8-9988-965F9BB8B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656" y="2249424"/>
            <a:ext cx="877824" cy="329184"/>
          </a:xfrm>
          <a:prstGeom xmlns:a="http://schemas.openxmlformats.org/drawingml/2006/main" prst="roundRect">
            <a:avLst>
              <a:gd name="adj" fmla="val 19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AF524D33-02AE-4EF9-9692-D5EA9668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656" y="2249424"/>
            <a:ext cx="87782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“비교 생략”</a:t>
            </a:r>
            <a:endParaRPr sz="9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6673DC97-6117-492B-891A-5733D07E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048256"/>
            <a:ext cx="2743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8889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정적인 요청 예시</a:t>
            </a:r>
            <a:endParaRPr sz="8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8026F4AD-CF49-4424-A65D-7AC0C442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743200"/>
            <a:ext cx="2743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문장으로 그대로 말하면 됩니다</a:t>
            </a:r>
            <a:endParaRPr sz="80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9976E186-D83E-4EC9-87C9-4C4637CB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044952"/>
            <a:ext cx="822960" cy="256032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F51FBCFD-317A-4614-A9D3-948EF1B3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044952"/>
            <a:ext cx="8229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“짧게”</a:t>
            </a:r>
            <a:endParaRPr sz="85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93A6B4CE-29E0-4375-B480-3F979343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656" y="3012948"/>
            <a:ext cx="822960" cy="320040"/>
          </a:xfrm>
          <a:prstGeom xmlns:a="http://schemas.openxmlformats.org/drawingml/2006/main" prst="roundRect">
            <a:avLst>
              <a:gd name="adj" fmla="val 1714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966C9243-CF19-498F-BB77-C60B679E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656" y="3012948"/>
            <a:ext cx="8229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“핵심”</a:t>
            </a:r>
            <a:endParaRPr sz="900"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4790E769-8F1C-4C5F-8CCA-BCE8259C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8064" y="2980944"/>
            <a:ext cx="822960" cy="384048"/>
          </a:xfrm>
          <a:prstGeom xmlns:a="http://schemas.openxmlformats.org/drawingml/2006/main" prst="roundRect">
            <a:avLst>
              <a:gd name="adj" fmla="val 1428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B2FFCC41-BC94-4D9D-9756-9799C497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8064" y="2980944"/>
            <a:ext cx="8229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11111"/>
                </a:solidFill>
                <a:latin typeface="Pretendard"/>
                <a:ea typeface="Pretendard"/>
                <a:cs typeface="Pretendard"/>
              </a:rPr>
              <a:t>“자세히”</a:t>
            </a:r>
            <a:endParaRPr sz="95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29855686-72CE-407E-9092-174C3A1A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639312"/>
            <a:ext cx="3392424" cy="5120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33B6ABAE-170E-4F5E-ABDC-D6D90EDB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675888"/>
            <a:ext cx="3209544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8AAB4"/>
                </a:solidFill>
                <a:latin typeface="Consolas"/>
                <a:ea typeface="Consolas"/>
                <a:cs typeface="Consolas"/>
              </a:rPr>
              <a:t>‘답만’은 간결한 요청입니다. 변화 추적과 큰 변화 A 비교는 유지됩니다.</a:t>
            </a:r>
            <a:endParaRPr sz="850"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A1225740-2B99-45FF-8B61-B0426D1E2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1554480"/>
            <a:ext cx="401421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정적인 요청 예시의 기본 처리</a:t>
            </a:r>
            <a:endParaRPr sz="1100"/>
          </a:p>
        </p:txBody>
      </p:sp>
      <p:sp>
        <p:nvSpPr>
          <p:cNvPr id="29" name="Shape 26">
            <a:extLst xmlns:a="http://schemas.openxmlformats.org/drawingml/2006/main">
              <a:ext uri="{FF2B5EF4-FFF2-40B4-BE49-F238E27FC236}">
                <a16:creationId xmlns:a16="http://schemas.microsoft.com/office/drawing/2014/main" id="{8082CA0A-4B30-4F88-94E5-12FA554C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1993392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D4D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C818564D-B857-4EAD-91BC-BD54CCC3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08483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답만 줘</a:t>
            </a:r>
            <a:endParaRPr sz="85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958B760A-5641-4541-9AF3-FBD9D5FB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208483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간결한 결과 요청</a:t>
            </a:r>
            <a:endParaRPr sz="85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9403237B-E28F-40F2-A21B-5D7A4360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208483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기본 유지</a:t>
            </a:r>
            <a:endParaRPr sz="800"/>
          </a:p>
        </p:txBody>
      </p:sp>
      <p:sp>
        <p:nvSpPr>
          <p:cNvPr id="33" name="Shape 30">
            <a:extLst xmlns:a="http://schemas.openxmlformats.org/drawingml/2006/main">
              <a:ext uri="{FF2B5EF4-FFF2-40B4-BE49-F238E27FC236}">
                <a16:creationId xmlns:a16="http://schemas.microsoft.com/office/drawing/2014/main" id="{E93EF2C1-DFE0-4A25-B3C3-6CC180B4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36829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Text 31">
            <a:extLst xmlns:a="http://schemas.openxmlformats.org/drawingml/2006/main">
              <a:ext uri="{FF2B5EF4-FFF2-40B4-BE49-F238E27FC236}">
                <a16:creationId xmlns:a16="http://schemas.microsoft.com/office/drawing/2014/main" id="{03966B0F-CFDA-440C-9294-C5B5D1F0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40487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핵심 차이</a:t>
            </a:r>
            <a:endParaRPr sz="850"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A86DBCC0-0174-47C0-8052-CE775913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240487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달라진 부분을 요약</a:t>
            </a:r>
            <a:endParaRPr sz="850"/>
          </a:p>
        </p:txBody>
      </p:sp>
      <p:sp>
        <p:nvSpPr>
          <p:cNvPr id="36" name="Text 33">
            <a:extLst xmlns:a="http://schemas.openxmlformats.org/drawingml/2006/main">
              <a:ext uri="{FF2B5EF4-FFF2-40B4-BE49-F238E27FC236}">
                <a16:creationId xmlns:a16="http://schemas.microsoft.com/office/drawing/2014/main" id="{52E520E3-5F0E-4E57-9E93-6BAC1E09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240487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요약</a:t>
            </a:r>
            <a:endParaRPr sz="800"/>
          </a:p>
        </p:txBody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E4ED3BB1-7AC7-4EF9-BD17-51485167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68833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Text 35">
            <a:extLst xmlns:a="http://schemas.openxmlformats.org/drawingml/2006/main">
              <a:ext uri="{FF2B5EF4-FFF2-40B4-BE49-F238E27FC236}">
                <a16:creationId xmlns:a16="http://schemas.microsoft.com/office/drawing/2014/main" id="{84EE5B2F-799F-4C81-B2CF-F3402796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272491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비교하지 마</a:t>
            </a:r>
            <a:endParaRPr sz="850"/>
          </a:p>
        </p:txBody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32BB5193-A9EE-4CF8-B6DE-EB516A9A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272491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큰 변화 A 비교만 생략</a:t>
            </a:r>
            <a:endParaRPr sz="850"/>
          </a:p>
        </p:txBody>
      </p:sp>
      <p:sp>
        <p:nvSpPr>
          <p:cNvPr id="40" name="Text 37">
            <a:extLst xmlns:a="http://schemas.openxmlformats.org/drawingml/2006/main">
              <a:ext uri="{FF2B5EF4-FFF2-40B4-BE49-F238E27FC236}">
                <a16:creationId xmlns:a16="http://schemas.microsoft.com/office/drawing/2014/main" id="{3C1A155B-7720-4527-93D0-2FD25ACE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272491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A 생략</a:t>
            </a:r>
            <a:endParaRPr sz="800"/>
          </a:p>
        </p:txBody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D63BF12C-D872-4708-985D-C0FDA766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00837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Text 39">
            <a:extLst xmlns:a="http://schemas.openxmlformats.org/drawingml/2006/main">
              <a:ext uri="{FF2B5EF4-FFF2-40B4-BE49-F238E27FC236}">
                <a16:creationId xmlns:a16="http://schemas.microsoft.com/office/drawing/2014/main" id="{9F0C4527-BA05-48F6-BF7F-B8B16113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04495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모르겠어</a:t>
            </a:r>
            <a:endParaRPr sz="850"/>
          </a:p>
        </p:txBody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8D0D8801-B915-4E77-ADFD-F3BCF07F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304495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현재 질문을 모름 처리</a:t>
            </a:r>
            <a:endParaRPr sz="85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F91277BB-24AD-4E3E-A5A9-D31A07E5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304495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계속</a:t>
            </a:r>
            <a:endParaRPr sz="800"/>
          </a:p>
        </p:txBody>
      </p:sp>
      <p:sp>
        <p:nvSpPr>
          <p:cNvPr id="45" name="Shape 42">
            <a:extLst xmlns:a="http://schemas.openxmlformats.org/drawingml/2006/main">
              <a:ext uri="{FF2B5EF4-FFF2-40B4-BE49-F238E27FC236}">
                <a16:creationId xmlns:a16="http://schemas.microsoft.com/office/drawing/2014/main" id="{87D4DFFC-77FD-4BF7-AEDD-2B3DEB1B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32841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Text 43">
            <a:extLst xmlns:a="http://schemas.openxmlformats.org/drawingml/2006/main">
              <a:ext uri="{FF2B5EF4-FFF2-40B4-BE49-F238E27FC236}">
                <a16:creationId xmlns:a16="http://schemas.microsoft.com/office/drawing/2014/main" id="{55B021F7-F008-472B-81F6-56831A4D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36499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그냥 진행</a:t>
            </a:r>
            <a:endParaRPr sz="850"/>
          </a:p>
        </p:txBody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362F238C-FE6F-48EA-9DB1-D545DA8D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336499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남은 질문을 멈추고 생성</a:t>
            </a:r>
            <a:endParaRPr sz="850"/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C84AD7E3-4115-4C88-AFF2-B2A5CA7A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336499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생성</a:t>
            </a:r>
            <a:endParaRPr sz="800"/>
          </a:p>
        </p:txBody>
      </p:sp>
      <p:sp>
        <p:nvSpPr>
          <p:cNvPr id="49" name="Shape 46">
            <a:extLst xmlns:a="http://schemas.openxmlformats.org/drawingml/2006/main">
              <a:ext uri="{FF2B5EF4-FFF2-40B4-BE49-F238E27FC236}">
                <a16:creationId xmlns:a16="http://schemas.microsoft.com/office/drawing/2014/main" id="{17236FBE-576C-4583-BF27-B2CAC36B2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4845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0" name="Text 47">
            <a:extLst xmlns:a="http://schemas.openxmlformats.org/drawingml/2006/main">
              <a:ext uri="{FF2B5EF4-FFF2-40B4-BE49-F238E27FC236}">
                <a16:creationId xmlns:a16="http://schemas.microsoft.com/office/drawing/2014/main" id="{82F4A753-6116-4BDF-9EB3-FC5627EC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85032"/>
            <a:ext cx="1204265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자료 추가</a:t>
            </a:r>
            <a:endParaRPr sz="850"/>
          </a:p>
        </p:txBody>
      </p:sp>
      <p:sp>
        <p:nvSpPr>
          <p:cNvPr id="51" name="Text 48">
            <a:extLst xmlns:a="http://schemas.openxmlformats.org/drawingml/2006/main">
              <a:ext uri="{FF2B5EF4-FFF2-40B4-BE49-F238E27FC236}">
                <a16:creationId xmlns:a16="http://schemas.microsoft.com/office/drawing/2014/main" id="{B44DA139-9A74-44D3-B63D-21C05BEF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409" y="3685032"/>
            <a:ext cx="2007108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A2A33"/>
                </a:solidFill>
                <a:latin typeface="Pretendard"/>
                <a:ea typeface="Pretendard"/>
                <a:cs typeface="Pretendard"/>
              </a:rPr>
              <a:t>자료 영향과 한계 표시</a:t>
            </a:r>
            <a:endParaRPr sz="850"/>
          </a:p>
        </p:txBody>
      </p:sp>
      <p:sp>
        <p:nvSpPr>
          <p:cNvPr id="52" name="Text 49">
            <a:extLst xmlns:a="http://schemas.openxmlformats.org/drawingml/2006/main">
              <a:ext uri="{FF2B5EF4-FFF2-40B4-BE49-F238E27FC236}">
                <a16:creationId xmlns:a16="http://schemas.microsoft.com/office/drawing/2014/main" id="{F28B915F-2F62-4195-A0C0-836555B5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2517" y="3685032"/>
            <a:ext cx="802843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50">
                <a:solidFill>
                  <a:srgbClr val="828490"/>
                </a:solidFill>
                <a:latin typeface="Consolas"/>
                <a:ea typeface="Consolas"/>
                <a:cs typeface="Consolas"/>
              </a:rPr>
              <a:t>근거</a:t>
            </a:r>
            <a:endParaRPr sz="800"/>
          </a:p>
        </p:txBody>
      </p:sp>
      <p:sp>
        <p:nvSpPr>
          <p:cNvPr id="53" name="Shape 50">
            <a:extLst xmlns:a="http://schemas.openxmlformats.org/drawingml/2006/main">
              <a:ext uri="{FF2B5EF4-FFF2-40B4-BE49-F238E27FC236}">
                <a16:creationId xmlns:a16="http://schemas.microsoft.com/office/drawing/2014/main" id="{C2EB6E9F-7219-4A57-9A42-4A8B23C1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968496"/>
            <a:ext cx="40142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1F2F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0832921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4C2E978-8A20-471A-8E7E-F6F3FDFE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9184"/>
            <a:ext cx="82296" cy="82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8ADEA72-0461-4D5B-9C4C-45C0C1E9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74320"/>
            <a:ext cx="59436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F68A25"/>
                </a:solidFill>
                <a:latin typeface="Pretendard"/>
                <a:ea typeface="Pretendard"/>
                <a:cs typeface="Pretendard"/>
              </a:rPr>
              <a:t>안전 · 사용 전 확인</a:t>
            </a:r>
            <a:endParaRPr sz="8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91C2252-B59E-467A-ABC0-0ED94041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8640"/>
            <a:ext cx="777240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업무에 쓰기 전, 세 가지는 꼭 확인하세요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4B7A54F-750A-4962-8B9E-DDF2B511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60704"/>
            <a:ext cx="7772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검증 안내는 안전 확인이나 필요한 전문 검토를 대신하지 않습니다.</a:t>
            </a:r>
            <a:endParaRPr sz="1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C15663F-DBED-4507-93B2-6BEB9439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89888"/>
            <a:ext cx="80467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8b1e3d4b04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83000F84-9450-45F6-AAB0-D29FBF1C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2075" y="4814316"/>
            <a:ext cx="0" cy="1243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1764417-9238-48CD-9050-58DA7B8AB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1803" y="4759452"/>
            <a:ext cx="27432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>
                <a:solidFill>
                  <a:srgbClr val="828490"/>
                </a:solidFill>
                <a:latin typeface="Pretendard"/>
                <a:ea typeface="Pretendard"/>
                <a:cs typeface="Pretendard"/>
              </a:rPr>
              <a:t>AI 백서 · 사용 가이드</a:t>
            </a:r>
            <a:endParaRPr sz="8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54C0995D-F5F4-4E63-8C7A-DB27373A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59452"/>
            <a:ext cx="100584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12/13</a:t>
            </a:r>
            <a:endParaRPr sz="9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6507773E-F5B7-47EE-9834-0C16A81F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F75BD55E-1000-4C1A-A2A6-CB899D5A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28490"/>
          </a:solidFill>
          <a:ln xmlns:a="http://schemas.openxmlformats.org/drawingml/2006/main" w="12700">
            <a:solidFill>
              <a:srgbClr val="82849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88A88EA2-1E13-45B0-B553-A0CB09C2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사실과 최신성</a:t>
            </a:r>
            <a:endParaRPr sz="15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6CC6ED25-773A-4A36-815B-1685A38C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날짜·수치·인용·링크는 원출처와 기준일을 확인합니다.</a:t>
            </a:r>
            <a:endParaRPr sz="9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B604A1D9-08A0-4F83-8475-02A85206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A71F06B-E09F-4F8A-9DDE-6AD73828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확인 대상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 원출처·기준일</a:t>
            </a:r>
            <a:endParaRPr sz="90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CEC16871-5B52-47C2-B868-14DB4567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086B3714-32C5-4041-9F62-4A3DFE97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AC690EBD-C4CB-48C6-9A2D-091C7ED4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자료와 개인정보</a:t>
            </a:r>
            <a:endParaRPr sz="150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7A89AD10-4A80-46A8-BCFB-AA14545D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회사 자료는 필요한 범위만 쓰고, 권한과 민감정보를 확인합니다.</a:t>
            </a:r>
            <a:endParaRPr sz="95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142DB742-6B58-453C-ABE0-069987B1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6219F523-52A4-48A4-A866-D82A6B03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최소 범위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 권한 확인</a:t>
            </a:r>
            <a:endParaRPr sz="90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E1868492-0627-4E02-81F6-2AF7A2F1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737360"/>
            <a:ext cx="260604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6E7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EB147E18-90B6-4DC6-BF22-0CDBAA5D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0" y="1737360"/>
            <a:ext cx="45720" cy="2414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3E49"/>
          </a:solidFill>
          <a:ln xmlns:a="http://schemas.openxmlformats.org/drawingml/2006/main" w="12700">
            <a:solidFill>
              <a:srgbClr val="3D3E4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E9EF2F04-11F5-4DC7-927A-432CFA72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2103120"/>
            <a:ext cx="220370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17171C"/>
                </a:solidFill>
                <a:latin typeface="Pretendard"/>
                <a:ea typeface="Pretendard"/>
                <a:cs typeface="Pretendard"/>
              </a:rPr>
              <a:t>중대한 판단과 실행</a:t>
            </a:r>
            <a:endParaRPr sz="1500"/>
          </a:p>
        </p:txBody>
      </p:sp>
      <p:sp>
        <p:nvSpPr>
          <p:cNvPr id="26" name="Text 23">
            <a:extLst xmlns:a="http://schemas.openxmlformats.org/drawingml/2006/main">
              <a:ext uri="{FF2B5EF4-FFF2-40B4-BE49-F238E27FC236}">
                <a16:creationId xmlns:a16="http://schemas.microsoft.com/office/drawing/2014/main" id="{3098E59E-7311-4646-8C0D-78D4B572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2450592"/>
            <a:ext cx="220370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5">
                <a:solidFill>
                  <a:srgbClr val="55565F"/>
                </a:solidFill>
                <a:latin typeface="Pretendard"/>
                <a:ea typeface="Pretendard"/>
                <a:cs typeface="Pretendard"/>
              </a:rPr>
              <a:t>외부 실행 전에는 대상·권한·범위·사용자 의도를 확인합니다.</a:t>
            </a:r>
            <a:endParaRPr sz="950"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EAA3B8B9-5BF4-477A-989D-F549B8D3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3182112"/>
            <a:ext cx="2203704" cy="6949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C"/>
          </a:solidFill>
          <a:ln xmlns:a="http://schemas.openxmlformats.org/drawingml/2006/main" w="12700">
            <a:solidFill>
              <a:srgbClr val="17171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11CB6877-5DD9-41E0-9E13-1E1F5541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3200400"/>
            <a:ext cx="2020824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대상·권한·범위·의도</a:t>
            </a:r>
            <a:endParaRPr sz="900"/>
          </a:p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68A25"/>
                </a:solidFill>
                <a:latin typeface="Consolas"/>
                <a:ea typeface="Consolas"/>
                <a:cs typeface="Consolas"/>
              </a:rPr>
              <a:t>→ 실행 전 확인</a:t>
            </a:r>
            <a:endParaRPr sz="90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ADB8D928-4439-4744-B6C4-AB8D75DB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61104"/>
            <a:ext cx="80467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 i="1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안전한 사용 기준은 무엇을 어디에서 확인할지입니다.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24478980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717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60CAE8-4576-49D0-B6BD-DA310346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6583680" y="2583180"/>
            <a:ext cx="2560320" cy="256032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1F1F26"/>
          </a:solidFill>
          <a:ln xmlns:a="http://schemas.openxmlformats.org/drawingml/2006/main" w="12700">
            <a:solidFill>
              <a:srgbClr val="1F1F2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0EC2C08-06B9-43AB-8FC6-39CE1327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097280"/>
            <a:ext cx="6400800" cy="20482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평소처럼</a:t>
            </a:r>
            <a:endParaRPr sz="6200"/>
          </a:p>
          <a:p xmlns:a="http://schemas.openxmlformats.org/drawingml/2006/main">
            <a:pPr marL="0" indent="0">
              <a:buNone/>
            </a:pPr>
            <a:r>
              <a:rPr sz="6200" b="1">
                <a:solidFill>
                  <a:srgbClr val="FFFFFF"/>
                </a:solidFill>
                <a:latin typeface="Pretendard"/>
                <a:ea typeface="Pretendard"/>
                <a:cs typeface="Pretendard"/>
              </a:rPr>
              <a:t>요청해 보세요.</a:t>
            </a:r>
            <a:endParaRPr sz="62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F1B812F-7976-4FAE-B61C-5913EC4F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36976"/>
            <a:ext cx="475488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8A25"/>
          </a:solidFill>
          <a:ln xmlns:a="http://schemas.openxmlformats.org/drawingml/2006/main" w="12700">
            <a:solidFill>
              <a:srgbClr val="F68A2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2940A8B0-35FF-4448-8FBA-A39D5029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01568"/>
            <a:ext cx="10972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보고서</a:t>
            </a:r>
            <a:endParaRPr sz="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5C2BD-ABD9-46D3-8DA5-9BEAAC99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401568"/>
            <a:ext cx="45720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지난달 고객 문의를 팀장 보고용으로 정리해줘.</a:t>
            </a:r>
            <a:endParaRPr sz="9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E645673-8047-4A91-AA14-DB0220BC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639312"/>
            <a:ext cx="10972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추천</a:t>
            </a:r>
            <a:endParaRPr sz="9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65D9B3C-5415-426D-B010-B7C98A22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639312"/>
            <a:ext cx="45720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우리 팀에 맞는 협업 도구를 비교해줘.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CDE36B6-8888-448C-8A0A-43506F29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77056"/>
            <a:ext cx="10972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메일</a:t>
            </a:r>
            <a:endParaRPr sz="9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54B60198-88E9-4A6D-A377-C915CC52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877056"/>
            <a:ext cx="45720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일정 지연을 고객에게 안내하는 메일을 써줘.</a:t>
            </a:r>
            <a:endParaRPr sz="900"/>
          </a:p>
        </p:txBody>
      </p:sp>
      <p:pic>
        <p:nvPicPr>
          <p:cNvPr id="2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d3f6ecb0ad46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17920" y="2331720"/>
            <a:ext cx="2377440" cy="512108"/>
          </a:xfrm>
          <a:prstGeom xmlns:a="http://schemas.openxmlformats.org/drawingml/2006/main" prst="rect">
            <a:avLst/>
          </a:prstGeom>
        </p:spPr>
      </p:pic>
      <p:pic>
        <p:nvPicPr>
          <p:cNvPr id="2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d1b3419154e9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" y="4796028"/>
            <a:ext cx="747131" cy="160934"/>
          </a:xfrm>
          <a:prstGeom xmlns:a="http://schemas.openxmlformats.org/drawingml/2006/main" prst="rect">
            <a:avLst/>
          </a:prstGeom>
        </p:spPr>
      </p:pic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9E41F854-6C5B-4008-97FA-EAA36ECE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4759452"/>
            <a:ext cx="914400" cy="2523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A8AAB4"/>
                </a:solidFill>
                <a:latin typeface="Pretendard"/>
                <a:ea typeface="Pretendard"/>
                <a:cs typeface="Pretendard"/>
              </a:rPr>
              <a:t>13/13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73830803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2026-09-12T05:04:12.2770000Z</dcterms:created>
  <dcterms:modified xsi:type="dcterms:W3CDTF">2026-09-12T05:04:12.2770000Z</dcterms:modified>
</coreProperties>
</file>